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5" r:id="rId7"/>
    <p:sldId id="263" r:id="rId8"/>
    <p:sldId id="264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F784C-1B86-4D5F-830E-31AA690C93F1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878691D7-0B13-489E-B51E-D8D7DEB41144}">
      <dgm:prSet phldrT="[Text]"/>
      <dgm:spPr/>
      <dgm:t>
        <a:bodyPr/>
        <a:lstStyle/>
        <a:p>
          <a:r>
            <a:rPr lang="en-GB" dirty="0"/>
            <a:t>Author details</a:t>
          </a:r>
        </a:p>
      </dgm:t>
    </dgm:pt>
    <dgm:pt modelId="{9FF27F60-D3E8-4A06-B915-ADD061D035D4}" type="parTrans" cxnId="{1C11F224-E39F-41A8-8A6B-7080C8FE17D7}">
      <dgm:prSet/>
      <dgm:spPr/>
      <dgm:t>
        <a:bodyPr/>
        <a:lstStyle/>
        <a:p>
          <a:endParaRPr lang="en-GB"/>
        </a:p>
      </dgm:t>
    </dgm:pt>
    <dgm:pt modelId="{E3BB3796-2CBA-4DE2-AD62-096DE2F618DF}" type="sibTrans" cxnId="{1C11F224-E39F-41A8-8A6B-7080C8FE17D7}">
      <dgm:prSet/>
      <dgm:spPr/>
      <dgm:t>
        <a:bodyPr/>
        <a:lstStyle/>
        <a:p>
          <a:endParaRPr lang="en-GB"/>
        </a:p>
      </dgm:t>
    </dgm:pt>
    <dgm:pt modelId="{4A28C1A9-9C05-4442-8ECB-0C6462A8A7CC}">
      <dgm:prSet phldrT="[Text]"/>
      <dgm:spPr/>
      <dgm:t>
        <a:bodyPr/>
        <a:lstStyle/>
        <a:p>
          <a:r>
            <a:rPr lang="en-GB" dirty="0"/>
            <a:t>(year published) </a:t>
          </a:r>
        </a:p>
      </dgm:t>
    </dgm:pt>
    <dgm:pt modelId="{EFF8A3AB-1258-4D0B-B355-B0E744F9F856}" type="parTrans" cxnId="{E13A873D-262F-411D-9FBB-739BF20C3395}">
      <dgm:prSet/>
      <dgm:spPr/>
      <dgm:t>
        <a:bodyPr/>
        <a:lstStyle/>
        <a:p>
          <a:endParaRPr lang="en-GB"/>
        </a:p>
      </dgm:t>
    </dgm:pt>
    <dgm:pt modelId="{EF5F20F8-1254-4FE8-902E-D11ECB86A792}" type="sibTrans" cxnId="{E13A873D-262F-411D-9FBB-739BF20C3395}">
      <dgm:prSet/>
      <dgm:spPr/>
      <dgm:t>
        <a:bodyPr/>
        <a:lstStyle/>
        <a:p>
          <a:endParaRPr lang="en-GB"/>
        </a:p>
      </dgm:t>
    </dgm:pt>
    <dgm:pt modelId="{72BA7152-A9ED-4217-A0D4-C02E9B6558CB}">
      <dgm:prSet phldrT="[Text]"/>
      <dgm:spPr/>
      <dgm:t>
        <a:bodyPr/>
        <a:lstStyle/>
        <a:p>
          <a:r>
            <a:rPr lang="en-GB"/>
            <a:t>Editor and </a:t>
          </a:r>
          <a:r>
            <a:rPr lang="en-GB" i="1"/>
            <a:t>Title details</a:t>
          </a:r>
        </a:p>
      </dgm:t>
    </dgm:pt>
    <dgm:pt modelId="{368EC5CA-DA21-4261-9BB9-4ABECA7B4372}" type="parTrans" cxnId="{F9E6240E-6FCF-44BA-9FAD-758472178E37}">
      <dgm:prSet/>
      <dgm:spPr/>
      <dgm:t>
        <a:bodyPr/>
        <a:lstStyle/>
        <a:p>
          <a:endParaRPr lang="en-GB"/>
        </a:p>
      </dgm:t>
    </dgm:pt>
    <dgm:pt modelId="{7E1A7120-796B-4066-94CB-C7B4F5D50982}" type="sibTrans" cxnId="{F9E6240E-6FCF-44BA-9FAD-758472178E37}">
      <dgm:prSet/>
      <dgm:spPr/>
      <dgm:t>
        <a:bodyPr/>
        <a:lstStyle/>
        <a:p>
          <a:endParaRPr lang="en-GB"/>
        </a:p>
      </dgm:t>
    </dgm:pt>
    <dgm:pt modelId="{E6A67CEF-6C84-4C65-8241-E6BDEE85928E}">
      <dgm:prSet phldrT="[Text]"/>
      <dgm:spPr/>
      <dgm:t>
        <a:bodyPr/>
        <a:lstStyle/>
        <a:p>
          <a:r>
            <a:rPr lang="en-GB"/>
            <a:t>publication details</a:t>
          </a:r>
        </a:p>
      </dgm:t>
    </dgm:pt>
    <dgm:pt modelId="{41E088F5-E2A8-48EC-A2E4-62F4EC274A34}" type="parTrans" cxnId="{ADA08443-9F49-46B6-A1DB-B9FAF9CD51FB}">
      <dgm:prSet/>
      <dgm:spPr/>
      <dgm:t>
        <a:bodyPr/>
        <a:lstStyle/>
        <a:p>
          <a:endParaRPr lang="en-GB"/>
        </a:p>
      </dgm:t>
    </dgm:pt>
    <dgm:pt modelId="{F64E8574-39DB-48FC-87EB-31D4CD064055}" type="sibTrans" cxnId="{ADA08443-9F49-46B6-A1DB-B9FAF9CD51FB}">
      <dgm:prSet/>
      <dgm:spPr/>
      <dgm:t>
        <a:bodyPr/>
        <a:lstStyle/>
        <a:p>
          <a:endParaRPr lang="en-GB"/>
        </a:p>
      </dgm:t>
    </dgm:pt>
    <dgm:pt modelId="{830F740F-0392-4B95-8CD3-E2693EA77DBC}" type="pres">
      <dgm:prSet presAssocID="{914F784C-1B86-4D5F-830E-31AA690C93F1}" presName="CompostProcess" presStyleCnt="0">
        <dgm:presLayoutVars>
          <dgm:dir/>
          <dgm:resizeHandles val="exact"/>
        </dgm:presLayoutVars>
      </dgm:prSet>
      <dgm:spPr/>
    </dgm:pt>
    <dgm:pt modelId="{059E39D3-D191-41D9-85CE-B575ECE643D9}" type="pres">
      <dgm:prSet presAssocID="{914F784C-1B86-4D5F-830E-31AA690C93F1}" presName="arrow" presStyleLbl="bgShp" presStyleIdx="0" presStyleCnt="1"/>
      <dgm:spPr/>
    </dgm:pt>
    <dgm:pt modelId="{6DA6F035-036D-4339-898A-A1C68028EAE6}" type="pres">
      <dgm:prSet presAssocID="{914F784C-1B86-4D5F-830E-31AA690C93F1}" presName="linearProcess" presStyleCnt="0"/>
      <dgm:spPr/>
    </dgm:pt>
    <dgm:pt modelId="{823C5AD1-8333-4F43-A533-813FF077D1D3}" type="pres">
      <dgm:prSet presAssocID="{878691D7-0B13-489E-B51E-D8D7DEB41144}" presName="textNode" presStyleLbl="node1" presStyleIdx="0" presStyleCnt="4" custLinFactNeighborX="51458" custLinFactNeighborY="-1829">
        <dgm:presLayoutVars>
          <dgm:bulletEnabled val="1"/>
        </dgm:presLayoutVars>
      </dgm:prSet>
      <dgm:spPr/>
    </dgm:pt>
    <dgm:pt modelId="{5899E080-54F0-42A2-B1E8-32C2356BC0EB}" type="pres">
      <dgm:prSet presAssocID="{E3BB3796-2CBA-4DE2-AD62-096DE2F618DF}" presName="sibTrans" presStyleCnt="0"/>
      <dgm:spPr/>
    </dgm:pt>
    <dgm:pt modelId="{73A31BBE-34CF-400E-A5B5-0AAC8E291DFA}" type="pres">
      <dgm:prSet presAssocID="{4A28C1A9-9C05-4442-8ECB-0C6462A8A7CC}" presName="textNode" presStyleLbl="node1" presStyleIdx="1" presStyleCnt="4">
        <dgm:presLayoutVars>
          <dgm:bulletEnabled val="1"/>
        </dgm:presLayoutVars>
      </dgm:prSet>
      <dgm:spPr/>
    </dgm:pt>
    <dgm:pt modelId="{ADC68901-07A4-4D23-B86F-EA377595E4F5}" type="pres">
      <dgm:prSet presAssocID="{EF5F20F8-1254-4FE8-902E-D11ECB86A792}" presName="sibTrans" presStyleCnt="0"/>
      <dgm:spPr/>
    </dgm:pt>
    <dgm:pt modelId="{18C6BB11-28DC-4F70-9224-158CC0782796}" type="pres">
      <dgm:prSet presAssocID="{72BA7152-A9ED-4217-A0D4-C02E9B6558CB}" presName="textNode" presStyleLbl="node1" presStyleIdx="2" presStyleCnt="4">
        <dgm:presLayoutVars>
          <dgm:bulletEnabled val="1"/>
        </dgm:presLayoutVars>
      </dgm:prSet>
      <dgm:spPr/>
    </dgm:pt>
    <dgm:pt modelId="{52382E02-F9D7-4803-B15A-7C74388BD3DF}" type="pres">
      <dgm:prSet presAssocID="{7E1A7120-796B-4066-94CB-C7B4F5D50982}" presName="sibTrans" presStyleCnt="0"/>
      <dgm:spPr/>
    </dgm:pt>
    <dgm:pt modelId="{84F232C2-0DEF-4488-980C-CD9A11A383EB}" type="pres">
      <dgm:prSet presAssocID="{E6A67CEF-6C84-4C65-8241-E6BDEE85928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9E6240E-6FCF-44BA-9FAD-758472178E37}" srcId="{914F784C-1B86-4D5F-830E-31AA690C93F1}" destId="{72BA7152-A9ED-4217-A0D4-C02E9B6558CB}" srcOrd="2" destOrd="0" parTransId="{368EC5CA-DA21-4261-9BB9-4ABECA7B4372}" sibTransId="{7E1A7120-796B-4066-94CB-C7B4F5D50982}"/>
    <dgm:cxn modelId="{1C11F224-E39F-41A8-8A6B-7080C8FE17D7}" srcId="{914F784C-1B86-4D5F-830E-31AA690C93F1}" destId="{878691D7-0B13-489E-B51E-D8D7DEB41144}" srcOrd="0" destOrd="0" parTransId="{9FF27F60-D3E8-4A06-B915-ADD061D035D4}" sibTransId="{E3BB3796-2CBA-4DE2-AD62-096DE2F618DF}"/>
    <dgm:cxn modelId="{E13A873D-262F-411D-9FBB-739BF20C3395}" srcId="{914F784C-1B86-4D5F-830E-31AA690C93F1}" destId="{4A28C1A9-9C05-4442-8ECB-0C6462A8A7CC}" srcOrd="1" destOrd="0" parTransId="{EFF8A3AB-1258-4D0B-B355-B0E744F9F856}" sibTransId="{EF5F20F8-1254-4FE8-902E-D11ECB86A792}"/>
    <dgm:cxn modelId="{ADA08443-9F49-46B6-A1DB-B9FAF9CD51FB}" srcId="{914F784C-1B86-4D5F-830E-31AA690C93F1}" destId="{E6A67CEF-6C84-4C65-8241-E6BDEE85928E}" srcOrd="3" destOrd="0" parTransId="{41E088F5-E2A8-48EC-A2E4-62F4EC274A34}" sibTransId="{F64E8574-39DB-48FC-87EB-31D4CD064055}"/>
    <dgm:cxn modelId="{36CDB24A-A2DC-4E9B-BBC0-DC3D79CF2284}" type="presOf" srcId="{E6A67CEF-6C84-4C65-8241-E6BDEE85928E}" destId="{84F232C2-0DEF-4488-980C-CD9A11A383EB}" srcOrd="0" destOrd="0" presId="urn:microsoft.com/office/officeart/2005/8/layout/hProcess9"/>
    <dgm:cxn modelId="{72380E5A-A91A-4CDB-8347-00F0689A09FB}" type="presOf" srcId="{878691D7-0B13-489E-B51E-D8D7DEB41144}" destId="{823C5AD1-8333-4F43-A533-813FF077D1D3}" srcOrd="0" destOrd="0" presId="urn:microsoft.com/office/officeart/2005/8/layout/hProcess9"/>
    <dgm:cxn modelId="{2BA9439E-3BEA-4702-9E11-86A0BDC31AC4}" type="presOf" srcId="{4A28C1A9-9C05-4442-8ECB-0C6462A8A7CC}" destId="{73A31BBE-34CF-400E-A5B5-0AAC8E291DFA}" srcOrd="0" destOrd="0" presId="urn:microsoft.com/office/officeart/2005/8/layout/hProcess9"/>
    <dgm:cxn modelId="{6E4DB6D0-E030-4A58-9862-46441453C458}" type="presOf" srcId="{72BA7152-A9ED-4217-A0D4-C02E9B6558CB}" destId="{18C6BB11-28DC-4F70-9224-158CC0782796}" srcOrd="0" destOrd="0" presId="urn:microsoft.com/office/officeart/2005/8/layout/hProcess9"/>
    <dgm:cxn modelId="{14062EEC-1947-4EE5-A081-549E5648586F}" type="presOf" srcId="{914F784C-1B86-4D5F-830E-31AA690C93F1}" destId="{830F740F-0392-4B95-8CD3-E2693EA77DBC}" srcOrd="0" destOrd="0" presId="urn:microsoft.com/office/officeart/2005/8/layout/hProcess9"/>
    <dgm:cxn modelId="{3C0D35C9-2D70-40D0-8CF7-7E02E0D8B88A}" type="presParOf" srcId="{830F740F-0392-4B95-8CD3-E2693EA77DBC}" destId="{059E39D3-D191-41D9-85CE-B575ECE643D9}" srcOrd="0" destOrd="0" presId="urn:microsoft.com/office/officeart/2005/8/layout/hProcess9"/>
    <dgm:cxn modelId="{E8776BB3-8B4B-48E9-A672-D6A211055B8B}" type="presParOf" srcId="{830F740F-0392-4B95-8CD3-E2693EA77DBC}" destId="{6DA6F035-036D-4339-898A-A1C68028EAE6}" srcOrd="1" destOrd="0" presId="urn:microsoft.com/office/officeart/2005/8/layout/hProcess9"/>
    <dgm:cxn modelId="{3AFCF32B-8023-471D-8B44-76117CB1E83E}" type="presParOf" srcId="{6DA6F035-036D-4339-898A-A1C68028EAE6}" destId="{823C5AD1-8333-4F43-A533-813FF077D1D3}" srcOrd="0" destOrd="0" presId="urn:microsoft.com/office/officeart/2005/8/layout/hProcess9"/>
    <dgm:cxn modelId="{2253F686-F8CB-4F79-965F-C5D2D4AF9637}" type="presParOf" srcId="{6DA6F035-036D-4339-898A-A1C68028EAE6}" destId="{5899E080-54F0-42A2-B1E8-32C2356BC0EB}" srcOrd="1" destOrd="0" presId="urn:microsoft.com/office/officeart/2005/8/layout/hProcess9"/>
    <dgm:cxn modelId="{BA6450E0-3090-4BB9-A583-1E26968BE187}" type="presParOf" srcId="{6DA6F035-036D-4339-898A-A1C68028EAE6}" destId="{73A31BBE-34CF-400E-A5B5-0AAC8E291DFA}" srcOrd="2" destOrd="0" presId="urn:microsoft.com/office/officeart/2005/8/layout/hProcess9"/>
    <dgm:cxn modelId="{DB6BECE9-DD83-4ACE-9D3B-3273FE766358}" type="presParOf" srcId="{6DA6F035-036D-4339-898A-A1C68028EAE6}" destId="{ADC68901-07A4-4D23-B86F-EA377595E4F5}" srcOrd="3" destOrd="0" presId="urn:microsoft.com/office/officeart/2005/8/layout/hProcess9"/>
    <dgm:cxn modelId="{0301B6B3-F978-4E12-9915-ACD1E24AA000}" type="presParOf" srcId="{6DA6F035-036D-4339-898A-A1C68028EAE6}" destId="{18C6BB11-28DC-4F70-9224-158CC0782796}" srcOrd="4" destOrd="0" presId="urn:microsoft.com/office/officeart/2005/8/layout/hProcess9"/>
    <dgm:cxn modelId="{CF5F0D06-163B-41B2-A9E9-2F6D106C64D2}" type="presParOf" srcId="{6DA6F035-036D-4339-898A-A1C68028EAE6}" destId="{52382E02-F9D7-4803-B15A-7C74388BD3DF}" srcOrd="5" destOrd="0" presId="urn:microsoft.com/office/officeart/2005/8/layout/hProcess9"/>
    <dgm:cxn modelId="{6C45C16D-F6FA-4860-9787-D57501A4AA85}" type="presParOf" srcId="{6DA6F035-036D-4339-898A-A1C68028EAE6}" destId="{84F232C2-0DEF-4488-980C-CD9A11A383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E39D3-D191-41D9-85CE-B575ECE643D9}">
      <dsp:nvSpPr>
        <dsp:cNvPr id="0" name=""/>
        <dsp:cNvSpPr/>
      </dsp:nvSpPr>
      <dsp:spPr>
        <a:xfrm>
          <a:off x="606624" y="0"/>
          <a:ext cx="6875075" cy="4392487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3C5AD1-8333-4F43-A533-813FF077D1D3}">
      <dsp:nvSpPr>
        <dsp:cNvPr id="0" name=""/>
        <dsp:cNvSpPr/>
      </dsp:nvSpPr>
      <dsp:spPr>
        <a:xfrm>
          <a:off x="54143" y="1285610"/>
          <a:ext cx="1947042" cy="1756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Author details</a:t>
          </a:r>
        </a:p>
      </dsp:txBody>
      <dsp:txXfrm>
        <a:off x="139912" y="1371379"/>
        <a:ext cx="1775504" cy="1585456"/>
      </dsp:txXfrm>
    </dsp:sp>
    <dsp:sp modelId="{73A31BBE-34CF-400E-A5B5-0AAC8E291DFA}">
      <dsp:nvSpPr>
        <dsp:cNvPr id="0" name=""/>
        <dsp:cNvSpPr/>
      </dsp:nvSpPr>
      <dsp:spPr>
        <a:xfrm>
          <a:off x="2048443" y="1317746"/>
          <a:ext cx="1947042" cy="1756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(year published) </a:t>
          </a:r>
        </a:p>
      </dsp:txBody>
      <dsp:txXfrm>
        <a:off x="2134212" y="1403515"/>
        <a:ext cx="1775504" cy="1585456"/>
      </dsp:txXfrm>
    </dsp:sp>
    <dsp:sp modelId="{18C6BB11-28DC-4F70-9224-158CC0782796}">
      <dsp:nvSpPr>
        <dsp:cNvPr id="0" name=""/>
        <dsp:cNvSpPr/>
      </dsp:nvSpPr>
      <dsp:spPr>
        <a:xfrm>
          <a:off x="4092838" y="1317746"/>
          <a:ext cx="1947042" cy="1756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Editor and </a:t>
          </a:r>
          <a:r>
            <a:rPr lang="en-GB" sz="2700" i="1" kern="1200"/>
            <a:t>Title details</a:t>
          </a:r>
        </a:p>
      </dsp:txBody>
      <dsp:txXfrm>
        <a:off x="4178607" y="1403515"/>
        <a:ext cx="1775504" cy="1585456"/>
      </dsp:txXfrm>
    </dsp:sp>
    <dsp:sp modelId="{84F232C2-0DEF-4488-980C-CD9A11A383EB}">
      <dsp:nvSpPr>
        <dsp:cNvPr id="0" name=""/>
        <dsp:cNvSpPr/>
      </dsp:nvSpPr>
      <dsp:spPr>
        <a:xfrm>
          <a:off x="6137233" y="1317746"/>
          <a:ext cx="1947042" cy="1756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publication details</a:t>
          </a:r>
        </a:p>
      </dsp:txBody>
      <dsp:txXfrm>
        <a:off x="6223002" y="1403515"/>
        <a:ext cx="1775504" cy="1585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976160"/>
            <a:ext cx="3974850" cy="113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PowerPoint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731521"/>
            <a:ext cx="2057400" cy="396875"/>
          </a:xfrm>
          <a:prstGeom prst="rect">
            <a:avLst/>
          </a:prstGeom>
        </p:spPr>
        <p:txBody>
          <a:bodyPr/>
          <a:lstStyle>
            <a:lvl1pPr algn="r">
              <a:defRPr sz="1500" b="1">
                <a:solidFill>
                  <a:schemeClr val="bg1"/>
                </a:solidFill>
              </a:defRPr>
            </a:lvl1pPr>
          </a:lstStyle>
          <a:p>
            <a:fld id="{655930F7-33DA-4794-A4AC-47A28470E623}" type="datetimeFigureOut">
              <a:rPr lang="en-US" smtClean="0"/>
              <a:pPr/>
              <a:t>6/11/2020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192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192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0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976160"/>
            <a:ext cx="3974850" cy="113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PowerPoint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731521"/>
            <a:ext cx="2057400" cy="396875"/>
          </a:xfrm>
          <a:prstGeom prst="rect">
            <a:avLst/>
          </a:prstGeom>
        </p:spPr>
        <p:txBody>
          <a:bodyPr/>
          <a:lstStyle>
            <a:lvl1pPr algn="r">
              <a:defRPr sz="1500" b="1">
                <a:solidFill>
                  <a:schemeClr val="bg1"/>
                </a:solidFill>
              </a:defRPr>
            </a:lvl1pPr>
          </a:lstStyle>
          <a:p>
            <a:fld id="{655930F7-33DA-4794-A4AC-47A28470E623}" type="datetimeFigureOut">
              <a:rPr lang="en-US" smtClean="0"/>
              <a:pPr/>
              <a:t>6/11/2020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3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30F7-33DA-4794-A4AC-47A28470E623}" type="datetimeFigureOut">
              <a:rPr lang="en-US" smtClean="0"/>
              <a:pPr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557E-2C60-4E40-A5ED-DB99107679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30F7-33DA-4794-A4AC-47A28470E623}" type="datetimeFigureOut">
              <a:rPr lang="en-US" smtClean="0"/>
              <a:pPr/>
              <a:t>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557E-2C60-4E40-A5ED-DB99107679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090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9481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540" y="1825625"/>
            <a:ext cx="506349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" y="365125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9481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43900" cy="483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9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9481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28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96062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89170" y="2505075"/>
            <a:ext cx="0" cy="3684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192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6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192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72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192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4976160"/>
            <a:ext cx="295911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3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3192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9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3068960"/>
            <a:ext cx="7772400" cy="1470025"/>
          </a:xfrm>
        </p:spPr>
        <p:txBody>
          <a:bodyPr/>
          <a:lstStyle/>
          <a:p>
            <a:r>
              <a:rPr lang="en-GB" sz="4400" dirty="0"/>
              <a:t>APA Referencing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Introduction</a:t>
            </a:r>
          </a:p>
          <a:p>
            <a:r>
              <a:rPr lang="en-GB" sz="2800" dirty="0"/>
              <a:t>By Sarah Evans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Cottrell, S. (2011). </a:t>
            </a:r>
            <a:r>
              <a:rPr lang="en-GB" i="1" dirty="0"/>
              <a:t>The study skills handbook</a:t>
            </a:r>
            <a:r>
              <a:rPr lang="en-GB" dirty="0"/>
              <a:t>. 3rd Ed. Basingstoke: Palgrave MacMillan.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Cottrell (2011, p. 130) gives 5 main reasons why referencing is expected in academic writing:</a:t>
            </a:r>
          </a:p>
          <a:p>
            <a:r>
              <a:rPr lang="en-GB" dirty="0"/>
              <a:t>Showing  courtesy and giving due credit to the person whose work you have used.</a:t>
            </a:r>
          </a:p>
          <a:p>
            <a:r>
              <a:rPr lang="en-GB" dirty="0"/>
              <a:t>Making it clear that you are not attempting to plagiarise.</a:t>
            </a:r>
          </a:p>
          <a:p>
            <a:r>
              <a:rPr lang="en-GB" dirty="0"/>
              <a:t>Enabling others to check the sources you are basing your argument on</a:t>
            </a:r>
          </a:p>
          <a:p>
            <a:r>
              <a:rPr lang="en-GB" dirty="0"/>
              <a:t>Enables you to check back on  your own sources easily.</a:t>
            </a:r>
          </a:p>
          <a:p>
            <a:r>
              <a:rPr lang="en-GB" dirty="0"/>
              <a:t>Your ideas and argument need to be backed up by correctly referenced sources of information. Shows you have checked your facts systematically and have researched thoroughly.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Pragmatic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you do not reference your assignments correctly you will lose marks, good work will be downgraded.</a:t>
            </a:r>
          </a:p>
          <a:p>
            <a:r>
              <a:rPr lang="en-GB" dirty="0"/>
              <a:t> Being suspected of plagiarism is not a minor issue, if proved, it will impact your academic career. </a:t>
            </a:r>
          </a:p>
          <a:p>
            <a:r>
              <a:rPr lang="en-GB" dirty="0"/>
              <a:t>Referencing correctly from the start of your studies will help avoid these pitfalls.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Cottrell(2011, p.130 ) gives 5 situations where referencing should be used:</a:t>
            </a:r>
          </a:p>
          <a:p>
            <a:r>
              <a:rPr lang="en-GB" dirty="0"/>
              <a:t>Where you have drawn on information for inspiration.(general research) </a:t>
            </a:r>
          </a:p>
          <a:p>
            <a:r>
              <a:rPr lang="en-GB" dirty="0"/>
              <a:t>Used a particular existing theory, argument or viewpoint.</a:t>
            </a:r>
          </a:p>
          <a:p>
            <a:r>
              <a:rPr lang="en-GB" dirty="0"/>
              <a:t>For specific information, e.g. statistics, examples, case studies.</a:t>
            </a:r>
          </a:p>
          <a:p>
            <a:r>
              <a:rPr lang="en-GB" dirty="0"/>
              <a:t>Quotations.</a:t>
            </a:r>
          </a:p>
          <a:p>
            <a:r>
              <a:rPr lang="en-GB" dirty="0"/>
              <a:t>Where you are paraphrasing from a text.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APA referencing: reference to author and date in text, full reference given in a list at the end.</a:t>
            </a:r>
          </a:p>
          <a:p>
            <a:r>
              <a:rPr lang="en-GB" dirty="0"/>
              <a:t>Only those references referred to in the text should be included in your reference list. No general bibliography. </a:t>
            </a:r>
          </a:p>
          <a:p>
            <a:r>
              <a:rPr lang="en-GB" dirty="0"/>
              <a:t>There is one alphabetic list for all formats of information. (do not give separate lists for websites , DVDs etc.) </a:t>
            </a:r>
          </a:p>
          <a:p>
            <a:r>
              <a:rPr lang="en-GB" dirty="0"/>
              <a:t>Specific formats for different types of information.  </a:t>
            </a:r>
          </a:p>
          <a:p>
            <a:r>
              <a:rPr lang="en-GB" dirty="0"/>
              <a:t>Essential that you check the punctuation and follow the correct order of citation elements.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 order of citation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690818"/>
              </p:ext>
            </p:extLst>
          </p:nvPr>
        </p:nvGraphicFramePr>
        <p:xfrm>
          <a:off x="732148" y="1268760"/>
          <a:ext cx="8088324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 err="1"/>
              <a:t>UoB</a:t>
            </a:r>
            <a:r>
              <a:rPr lang="en-GB" sz="2600" dirty="0"/>
              <a:t> has suggested sources for help in their online referencing guide.  </a:t>
            </a:r>
          </a:p>
          <a:p>
            <a:r>
              <a:rPr lang="en-GB" sz="2600" dirty="0"/>
              <a:t>Journal databases, citations are often given as part of the bibliographic information provided. A useful short cut, but still need to be checked.</a:t>
            </a:r>
          </a:p>
          <a:p>
            <a:r>
              <a:rPr lang="en-GB" sz="2600" dirty="0"/>
              <a:t>Software packages such as </a:t>
            </a:r>
            <a:r>
              <a:rPr lang="en-GB" sz="2600" dirty="0" err="1"/>
              <a:t>Refworks</a:t>
            </a:r>
            <a:r>
              <a:rPr lang="en-GB" sz="2600" dirty="0"/>
              <a:t> and Endnote available, but you need a knowledge of reference format to use these effectively. </a:t>
            </a:r>
          </a:p>
          <a:p>
            <a:pPr marL="0" indent="0">
              <a:buNone/>
            </a:pPr>
            <a:r>
              <a:rPr lang="en-GB" sz="2600" b="1" dirty="0"/>
              <a:t>Tip 1: </a:t>
            </a:r>
            <a:r>
              <a:rPr lang="en-GB" sz="2600" dirty="0"/>
              <a:t>Set up a table that you can cut and paste references from as required. </a:t>
            </a:r>
          </a:p>
          <a:p>
            <a:pPr marL="0" indent="0">
              <a:buNone/>
            </a:pPr>
            <a:r>
              <a:rPr lang="en-GB" sz="2600" b="1" dirty="0"/>
              <a:t>Tip 2: </a:t>
            </a:r>
            <a:r>
              <a:rPr lang="en-GB" sz="2600" dirty="0"/>
              <a:t>Make  referencing  part of your regular note taking process for all types of information you read when you first use it. (Saves time and effort in the long run). 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Helpful texts </a:t>
            </a:r>
            <a:r>
              <a:rPr lang="en-GB"/>
              <a:t>in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Bromfield, R. (2011). </a:t>
            </a:r>
            <a:r>
              <a:rPr lang="en-GB" i="1" dirty="0"/>
              <a:t>How to cite APA [Style]in psychology, social work, education and the social sciences. </a:t>
            </a:r>
            <a:r>
              <a:rPr lang="en-GB" dirty="0"/>
              <a:t>Boston: Basil Books.</a:t>
            </a:r>
          </a:p>
          <a:p>
            <a:r>
              <a:rPr lang="en-GB" dirty="0"/>
              <a:t>Neville, C. (2007). </a:t>
            </a:r>
            <a:r>
              <a:rPr lang="en-GB" i="1" dirty="0"/>
              <a:t>The complete guide to referencing and avoiding plagiarism. </a:t>
            </a:r>
            <a:r>
              <a:rPr lang="en-GB" dirty="0"/>
              <a:t>Maidenhead: Open University Press</a:t>
            </a:r>
            <a:r>
              <a:rPr lang="en-GB" i="1" dirty="0"/>
              <a:t>. </a:t>
            </a:r>
          </a:p>
          <a:p>
            <a:r>
              <a:rPr lang="en-GB" dirty="0"/>
              <a:t>Both titles have lots of useful advice and examples for different formats of information. </a:t>
            </a:r>
          </a:p>
          <a:p>
            <a:pPr>
              <a:buNone/>
            </a:pPr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00932" cy="6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FFFFFF"/>
      </a:dk1>
      <a:lt1>
        <a:sysClr val="window" lastClr="FFFFFF"/>
      </a:lt1>
      <a:dk2>
        <a:srgbClr val="001A7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16285F8-E694-44EC-B803-8C79EE9682FB}" vid="{C1EF0CF7-6CF3-427E-BCC4-429457B5BB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373</TotalTime>
  <Words>546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Theme1</vt:lpstr>
      <vt:lpstr>APA Referencing System</vt:lpstr>
      <vt:lpstr>Why reference?</vt:lpstr>
      <vt:lpstr>Pragmatic reasons</vt:lpstr>
      <vt:lpstr>When to reference</vt:lpstr>
      <vt:lpstr>How to reference</vt:lpstr>
      <vt:lpstr>Correct order of citation elements</vt:lpstr>
      <vt:lpstr>Practice:</vt:lpstr>
      <vt:lpstr>Helpful texts in Library</vt:lpstr>
      <vt:lpstr>PowerPoint Presentation</vt:lpstr>
      <vt:lpstr>PowerPoint Presentation</vt:lpstr>
      <vt:lpstr>References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referencing</dc:title>
  <dc:creator>sevans</dc:creator>
  <cp:lastModifiedBy>Barbara Ekenna</cp:lastModifiedBy>
  <cp:revision>58</cp:revision>
  <dcterms:created xsi:type="dcterms:W3CDTF">2010-12-10T11:50:23Z</dcterms:created>
  <dcterms:modified xsi:type="dcterms:W3CDTF">2020-06-11T12:38:04Z</dcterms:modified>
</cp:coreProperties>
</file>